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3"/>
  </p:notesMasterIdLst>
  <p:sldIdLst>
    <p:sldId id="256" r:id="rId2"/>
    <p:sldId id="269" r:id="rId3"/>
    <p:sldId id="257" r:id="rId4"/>
    <p:sldId id="258" r:id="rId5"/>
    <p:sldId id="273" r:id="rId6"/>
    <p:sldId id="259" r:id="rId7"/>
    <p:sldId id="270" r:id="rId8"/>
    <p:sldId id="278" r:id="rId9"/>
    <p:sldId id="279" r:id="rId10"/>
    <p:sldId id="311" r:id="rId11"/>
    <p:sldId id="312" r:id="rId12"/>
    <p:sldId id="313" r:id="rId13"/>
    <p:sldId id="314" r:id="rId14"/>
    <p:sldId id="315" r:id="rId15"/>
    <p:sldId id="316" r:id="rId16"/>
    <p:sldId id="317" r:id="rId17"/>
    <p:sldId id="318" r:id="rId18"/>
    <p:sldId id="319" r:id="rId19"/>
    <p:sldId id="320" r:id="rId20"/>
    <p:sldId id="271" r:id="rId21"/>
    <p:sldId id="260" r:id="rId22"/>
    <p:sldId id="263" r:id="rId23"/>
    <p:sldId id="261" r:id="rId24"/>
    <p:sldId id="264" r:id="rId25"/>
    <p:sldId id="287" r:id="rId26"/>
    <p:sldId id="288" r:id="rId27"/>
    <p:sldId id="289" r:id="rId28"/>
    <p:sldId id="290" r:id="rId29"/>
    <p:sldId id="274" r:id="rId30"/>
    <p:sldId id="275" r:id="rId31"/>
    <p:sldId id="272" r:id="rId32"/>
    <p:sldId id="281" r:id="rId33"/>
    <p:sldId id="282" r:id="rId34"/>
    <p:sldId id="283" r:id="rId35"/>
    <p:sldId id="284" r:id="rId36"/>
    <p:sldId id="285" r:id="rId37"/>
    <p:sldId id="291" r:id="rId38"/>
    <p:sldId id="308" r:id="rId39"/>
    <p:sldId id="309" r:id="rId40"/>
    <p:sldId id="310" r:id="rId41"/>
    <p:sldId id="322" r:id="rId42"/>
    <p:sldId id="276" r:id="rId43"/>
    <p:sldId id="277" r:id="rId44"/>
    <p:sldId id="307" r:id="rId45"/>
    <p:sldId id="321" r:id="rId46"/>
    <p:sldId id="306" r:id="rId47"/>
    <p:sldId id="280" r:id="rId48"/>
    <p:sldId id="268" r:id="rId49"/>
    <p:sldId id="266" r:id="rId50"/>
    <p:sldId id="265" r:id="rId51"/>
    <p:sldId id="286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gb-bin-proteomics/NC_Annika_prototypes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b-bin-proteomics/CandidateVectorSearch" TargetMode="External"/><Relationship Id="rId7" Type="http://schemas.openxmlformats.org/officeDocument/2006/relationships/image" Target="../media/image50.gif"/><Relationship Id="rId2" Type="http://schemas.openxmlformats.org/officeDocument/2006/relationships/hyperlink" Target="https://github.com/hgb-bin-proteomics/NC_Annika_prototype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igen.tuxfamily.org/" TargetMode="External"/><Relationship Id="rId5" Type="http://schemas.openxmlformats.org/officeDocument/2006/relationships/hyperlink" Target="https://github.com/sarah-ek/faer-rs" TargetMode="External"/><Relationship Id="rId4" Type="http://schemas.openxmlformats.org/officeDocument/2006/relationships/hyperlink" Target="https://github.com/hgb-bin-proteomics/CandidateSearch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GPU-accelerated proteome-wide non-cleavable crosslink identification using sparse matrix multiplication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19. February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EC419493-9A74-0EB0-BFE0-B90C1F2D3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F5DF72-ECAD-25F8-4567-1062917E0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E818D92-A7CE-AE8C-FD9E-E3949D3A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381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FC12B7-5F95-ACBF-E51C-03713DAE5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quest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choosing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right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technology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stack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79D9387-B4E8-BB0D-8F8B-6B75756B0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25BF26-09F1-ACA8-15AA-A8DE8D537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77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Pedalo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Bike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Car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Plane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39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Pedalo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Bike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Car</a:t>
            </a:r>
          </a:p>
          <a:p>
            <a:r>
              <a:rPr lang="de-AT" u="sng" dirty="0">
                <a:latin typeface="Segoe UI" panose="020B0502040204020203" pitchFamily="34" charset="0"/>
                <a:cs typeface="Segoe UI" panose="020B0502040204020203" pitchFamily="34" charset="0"/>
              </a:rPr>
              <a:t>D) Plane</a:t>
            </a:r>
            <a:endParaRPr lang="en-US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30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I am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Pedalo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Bike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Car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Plane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483BF65F-FEE3-9141-D2D5-67CB291E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507" y="1520136"/>
            <a:ext cx="1718324" cy="17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5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I am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Pedalo</a:t>
            </a:r>
          </a:p>
          <a:p>
            <a:r>
              <a:rPr lang="de-AT" u="sng" dirty="0">
                <a:latin typeface="Segoe UI" panose="020B0502040204020203" pitchFamily="34" charset="0"/>
                <a:cs typeface="Segoe UI" panose="020B0502040204020203" pitchFamily="34" charset="0"/>
              </a:rPr>
              <a:t>B) Bike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Car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Plane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483BF65F-FEE3-9141-D2D5-67CB291E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507" y="1520136"/>
            <a:ext cx="1718324" cy="17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29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Python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C#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C++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Julia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0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Python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C#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C++</a:t>
            </a:r>
          </a:p>
          <a:p>
            <a:r>
              <a:rPr lang="de-AT" u="sng" dirty="0">
                <a:latin typeface="Segoe UI" panose="020B0502040204020203" pitchFamily="34" charset="0"/>
                <a:cs typeface="Segoe UI" panose="020B0502040204020203" pitchFamily="34" charset="0"/>
              </a:rPr>
              <a:t>D) Julia</a:t>
            </a:r>
            <a:endParaRPr lang="en-US" u="sng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65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Python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C#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C) C++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Julia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BF65F-FEE3-9141-D2D5-67CB291E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507" y="1522115"/>
            <a:ext cx="1718324" cy="17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7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61591-23D9-C9E0-560D-33EA36437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Q: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What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fastest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Annika?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C56AA-EE9A-ABA9-798A-33F1D32819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A) Python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B) C#</a:t>
            </a:r>
          </a:p>
          <a:p>
            <a:r>
              <a:rPr lang="de-AT" u="sng" dirty="0">
                <a:latin typeface="Segoe UI" panose="020B0502040204020203" pitchFamily="34" charset="0"/>
                <a:cs typeface="Segoe UI" panose="020B0502040204020203" pitchFamily="34" charset="0"/>
              </a:rPr>
              <a:t>C) C++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D) Julia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2C8636-F355-FA7F-809A-6E11D6FE00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16DA-FDAB-D31F-88DD-A964C4C67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3BF65F-FEE3-9141-D2D5-67CB291E3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9507" y="1522115"/>
            <a:ext cx="1718324" cy="171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10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3C6FCA-B840-E0A9-2A30-1D7B17EA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Prototypes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FC19F8-FBB7-8779-6CF0-E03F7ABE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Native C#: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ALGLIB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Math.NET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System.Numerics.Vector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Julia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SparseArray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C++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ViennaCL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Eigen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164C0-4298-C6CC-6E45-E6390F7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12" name="Picture 11" descr="A diagram of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9EB9E574-3D05-CD2F-EBA4-8AADB0CEE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99" y="2078743"/>
            <a:ext cx="4784301" cy="270051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831E04-E846-9983-9015-933C7EF9B043}"/>
              </a:ext>
            </a:extLst>
          </p:cNvPr>
          <p:cNvSpPr txBox="1"/>
          <p:nvPr/>
        </p:nvSpPr>
        <p:spPr>
          <a:xfrm rot="16200000">
            <a:off x="5096131" y="3305888"/>
            <a:ext cx="27005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en.wikipedia.org/</a:t>
            </a:r>
            <a:r>
              <a:rPr lang="de-AT" sz="1000" dirty="0" err="1"/>
              <a:t>matrix_multiplication</a:t>
            </a:r>
            <a:r>
              <a:rPr lang="de-AT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10051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0215" y="1825625"/>
            <a:ext cx="2511655" cy="2523072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33B3E4-6AF9-7E04-4685-4852D1B720B4}"/>
              </a:ext>
            </a:extLst>
          </p:cNvPr>
          <p:cNvSpPr txBox="1"/>
          <p:nvPr/>
        </p:nvSpPr>
        <p:spPr>
          <a:xfrm>
            <a:off x="6510215" y="5632448"/>
            <a:ext cx="225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Want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about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212919-137B-6791-A143-BFA89DBA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835" y="1825625"/>
            <a:ext cx="2407469" cy="190900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EB07DE-DC29-E4A9-D220-CC11E6F9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834" y="4462403"/>
            <a:ext cx="2407469" cy="15320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C19177-5CB2-05BC-601F-6809B55B8AB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8768862" y="3734631"/>
            <a:ext cx="586153" cy="22209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56CDCD-4FA9-FE77-4AF8-B2B833C3F5FC}"/>
              </a:ext>
            </a:extLst>
          </p:cNvPr>
          <p:cNvCxnSpPr>
            <a:cxnSpLocks/>
          </p:cNvCxnSpPr>
          <p:nvPr/>
        </p:nvCxnSpPr>
        <p:spPr>
          <a:xfrm flipV="1">
            <a:off x="8768862" y="5502031"/>
            <a:ext cx="586153" cy="45358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B3C6FCA-B840-E0A9-2A30-1D7B17EA6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Results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FC19F8-FBB7-8779-6CF0-E03F7ABEC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Native C#: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ALGLIB				→ </a:t>
            </a:r>
            <a:r>
              <a:rPr lang="de-AT" dirty="0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FAILED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Math.NET			→ </a:t>
            </a:r>
            <a:r>
              <a:rPr lang="de-AT" dirty="0" err="1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Too</a:t>
            </a:r>
            <a:r>
              <a:rPr lang="de-AT" dirty="0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slow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System.Numerics.Vector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	→ </a:t>
            </a:r>
            <a:r>
              <a:rPr lang="de-AT" dirty="0" err="1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de-AT" dirty="0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supports</a:t>
            </a:r>
            <a:r>
              <a:rPr lang="de-AT" dirty="0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4D </a:t>
            </a:r>
            <a:r>
              <a:rPr lang="de-AT" dirty="0" err="1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solidFill>
                <a:srgbClr val="FF757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Julia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SparseArray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			→ </a:t>
            </a:r>
            <a:r>
              <a:rPr lang="de-AT" dirty="0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 </a:t>
            </a:r>
            <a:r>
              <a:rPr lang="de-AT" dirty="0" err="1">
                <a:solidFill>
                  <a:srgbClr val="FFFF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bottleneck</a:t>
            </a:r>
            <a:endParaRPr lang="de-AT" dirty="0">
              <a:solidFill>
                <a:srgbClr val="FFFF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C++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ViennaCL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			→ </a:t>
            </a:r>
            <a:r>
              <a:rPr lang="de-AT" dirty="0">
                <a:solidFill>
                  <a:srgbClr val="FF757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FAILED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Eigen				→ </a:t>
            </a:r>
            <a:r>
              <a:rPr lang="de-AT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Very fast in </a:t>
            </a:r>
            <a:r>
              <a:rPr lang="de-AT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r>
              <a:rPr lang="de-AT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regard</a:t>
            </a:r>
            <a:endParaRPr lang="en-US" dirty="0">
              <a:solidFill>
                <a:srgbClr val="00B05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164C0-4298-C6CC-6E45-E6390F70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3AEF31-1AF7-25A2-1DC1-36CF30747003}"/>
              </a:ext>
            </a:extLst>
          </p:cNvPr>
          <p:cNvSpPr txBox="1"/>
          <p:nvPr/>
        </p:nvSpPr>
        <p:spPr>
          <a:xfrm>
            <a:off x="838200" y="5997643"/>
            <a:ext cx="8917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Implementations: 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https://github.com/hgb-bin-proteomics/NC_Annika_prototypes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721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20292114-172E-9E8E-C233-C37CD282D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how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I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accidentally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re-invented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compressed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row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format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37544A3-5C86-0EBD-743B-CEC7680AA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149F34-CCB3-FFC1-57C1-7A9CD9761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71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AA943A-11F1-1B0E-77D7-A3D2D825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B224A-C7E1-4106-B16D-392F30169F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Availability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types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Out-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-core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patterns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-major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-major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Marshalling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1FFBB0A-CF39-E3F6-0E9E-46FB41BC76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56CA-93A6-DBC4-84DD-5D33B169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5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AA943A-11F1-1B0E-77D7-A3D2D825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8B224A-C7E1-4106-B16D-392F30169F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Availability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types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Out-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-core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patterns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Be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conservative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-major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-major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Result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-major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because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access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Marshalling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56CA-93A6-DBC4-84DD-5D33B169C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0FF29-E733-B538-8D3A-3318D5C64458}"/>
              </a:ext>
            </a:extLst>
          </p:cNvPr>
          <p:cNvSpPr txBox="1"/>
          <p:nvPr/>
        </p:nvSpPr>
        <p:spPr>
          <a:xfrm>
            <a:off x="5728676" y="1583715"/>
            <a:ext cx="156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000" dirty="0"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en-US" sz="80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Content Placeholder 11" descr="A ostrich with long legs and a large head&#10;&#10;Description automatically generated">
            <a:extLst>
              <a:ext uri="{FF2B5EF4-FFF2-40B4-BE49-F238E27FC236}">
                <a16:creationId xmlns:a16="http://schemas.microsoft.com/office/drawing/2014/main" id="{A9542A9E-5936-1F90-572B-48117AC8C2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31" y="1825625"/>
            <a:ext cx="4351338" cy="4351338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E9FBF2-D91C-C41A-F446-03817AF0A042}"/>
              </a:ext>
            </a:extLst>
          </p:cNvPr>
          <p:cNvSpPr txBox="1"/>
          <p:nvPr/>
        </p:nvSpPr>
        <p:spPr>
          <a:xfrm rot="16200000">
            <a:off x="4913612" y="4503243"/>
            <a:ext cx="310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</a:t>
            </a:r>
            <a:r>
              <a:rPr lang="pt-BR" sz="1000" dirty="0"/>
              <a:t>birdfact.com</a:t>
            </a:r>
            <a:r>
              <a:rPr lang="de-AT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945096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E8FF-F51B-D196-0209-4E4FFFD6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Marshalling Big Matrices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EA0A-B5A7-4731-E673-EC95F83A9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Marshalling: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Transmitting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C# and C++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Need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datatypes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both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int32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Memory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managment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C#: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Managed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C++: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Unmanaged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can‘t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marshall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flat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because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unknown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2A6B7-188A-ACCB-9AA2-720BFB66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855C5-BC34-5D7C-8A33-5EA7E25131E5}"/>
              </a:ext>
            </a:extLst>
          </p:cNvPr>
          <p:cNvSpPr txBox="1"/>
          <p:nvPr/>
        </p:nvSpPr>
        <p:spPr>
          <a:xfrm>
            <a:off x="7624885" y="3739684"/>
            <a:ext cx="227623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Marshalling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21BF4B-8FF9-7C47-2BD8-3018FB74DF20}"/>
              </a:ext>
            </a:extLst>
          </p:cNvPr>
          <p:cNvGrpSpPr/>
          <p:nvPr/>
        </p:nvGrpSpPr>
        <p:grpSpPr>
          <a:xfrm>
            <a:off x="8655538" y="2610338"/>
            <a:ext cx="214924" cy="1129346"/>
            <a:chOff x="8491415" y="2299654"/>
            <a:chExt cx="214924" cy="11293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96E1849-933B-D346-F565-10D06CC8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415" y="2299654"/>
              <a:ext cx="0" cy="1129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1D8F10-4312-5479-E31D-04F612AA7580}"/>
                </a:ext>
              </a:extLst>
            </p:cNvPr>
            <p:cNvCxnSpPr>
              <a:cxnSpLocks/>
            </p:cNvCxnSpPr>
            <p:nvPr/>
          </p:nvCxnSpPr>
          <p:spPr>
            <a:xfrm>
              <a:off x="8706339" y="2299654"/>
              <a:ext cx="0" cy="11254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294964-913E-4481-0561-F0AC717E5F14}"/>
              </a:ext>
            </a:extLst>
          </p:cNvPr>
          <p:cNvGrpSpPr/>
          <p:nvPr/>
        </p:nvGrpSpPr>
        <p:grpSpPr>
          <a:xfrm>
            <a:off x="8655538" y="4262904"/>
            <a:ext cx="214924" cy="1129346"/>
            <a:chOff x="8491415" y="2299654"/>
            <a:chExt cx="214924" cy="112934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BDE86F-D647-DA4F-1987-164065BD4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415" y="2299654"/>
              <a:ext cx="0" cy="1129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528D6-71A2-5B46-E213-35513B5F9662}"/>
                </a:ext>
              </a:extLst>
            </p:cNvPr>
            <p:cNvCxnSpPr>
              <a:cxnSpLocks/>
            </p:cNvCxnSpPr>
            <p:nvPr/>
          </p:nvCxnSpPr>
          <p:spPr>
            <a:xfrm>
              <a:off x="8706339" y="2299654"/>
              <a:ext cx="0" cy="11254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98ACA8-D414-77C5-64B2-ABAFDA54A1E5}"/>
              </a:ext>
            </a:extLst>
          </p:cNvPr>
          <p:cNvSpPr txBox="1"/>
          <p:nvPr/>
        </p:nvSpPr>
        <p:spPr>
          <a:xfrm>
            <a:off x="7930661" y="2237075"/>
            <a:ext cx="166467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Unmanaged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ABA44-75CC-8740-212E-14CC526B7174}"/>
              </a:ext>
            </a:extLst>
          </p:cNvPr>
          <p:cNvSpPr txBox="1"/>
          <p:nvPr/>
        </p:nvSpPr>
        <p:spPr>
          <a:xfrm>
            <a:off x="7930660" y="5388366"/>
            <a:ext cx="166467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Managed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2B6744-6500-DC46-C90D-4FA482ADF0DF}"/>
              </a:ext>
            </a:extLst>
          </p:cNvPr>
          <p:cNvSpPr/>
          <p:nvPr/>
        </p:nvSpPr>
        <p:spPr>
          <a:xfrm>
            <a:off x="7250722" y="3173045"/>
            <a:ext cx="3024552" cy="2711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9BC71-3FC5-AA15-1B98-1246187AA881}"/>
              </a:ext>
            </a:extLst>
          </p:cNvPr>
          <p:cNvSpPr txBox="1"/>
          <p:nvPr/>
        </p:nvSpPr>
        <p:spPr>
          <a:xfrm>
            <a:off x="7250722" y="3144979"/>
            <a:ext cx="79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CLR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021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6E8FF-F51B-D196-0209-4E4FFFD6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Marshalling Big Matrices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5EA0A-B5A7-4731-E673-EC95F83A98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don‘t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actually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marshal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but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pointers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wait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pointers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C#?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Well,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yes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technically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tell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garbage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collector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object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specific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marshal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address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C++ 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dll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2A6B7-188A-ACCB-9AA2-720BFB668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0855C5-BC34-5D7C-8A33-5EA7E25131E5}"/>
              </a:ext>
            </a:extLst>
          </p:cNvPr>
          <p:cNvSpPr txBox="1"/>
          <p:nvPr/>
        </p:nvSpPr>
        <p:spPr>
          <a:xfrm>
            <a:off x="7624885" y="3739684"/>
            <a:ext cx="227623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Marshalling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21BF4B-8FF9-7C47-2BD8-3018FB74DF20}"/>
              </a:ext>
            </a:extLst>
          </p:cNvPr>
          <p:cNvGrpSpPr/>
          <p:nvPr/>
        </p:nvGrpSpPr>
        <p:grpSpPr>
          <a:xfrm>
            <a:off x="8655538" y="2610338"/>
            <a:ext cx="214924" cy="1129346"/>
            <a:chOff x="8491415" y="2299654"/>
            <a:chExt cx="214924" cy="1129346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96E1849-933B-D346-F565-10D06CC85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415" y="2299654"/>
              <a:ext cx="0" cy="1129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1D8F10-4312-5479-E31D-04F612AA7580}"/>
                </a:ext>
              </a:extLst>
            </p:cNvPr>
            <p:cNvCxnSpPr>
              <a:cxnSpLocks/>
            </p:cNvCxnSpPr>
            <p:nvPr/>
          </p:nvCxnSpPr>
          <p:spPr>
            <a:xfrm>
              <a:off x="8706339" y="2299654"/>
              <a:ext cx="0" cy="11254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294964-913E-4481-0561-F0AC717E5F14}"/>
              </a:ext>
            </a:extLst>
          </p:cNvPr>
          <p:cNvGrpSpPr/>
          <p:nvPr/>
        </p:nvGrpSpPr>
        <p:grpSpPr>
          <a:xfrm>
            <a:off x="8655538" y="4262904"/>
            <a:ext cx="214924" cy="1129346"/>
            <a:chOff x="8491415" y="2299654"/>
            <a:chExt cx="214924" cy="1129346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DBDE86F-D647-DA4F-1987-164065BD4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1415" y="2299654"/>
              <a:ext cx="0" cy="11293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6A528D6-71A2-5B46-E213-35513B5F9662}"/>
                </a:ext>
              </a:extLst>
            </p:cNvPr>
            <p:cNvCxnSpPr>
              <a:cxnSpLocks/>
            </p:cNvCxnSpPr>
            <p:nvPr/>
          </p:nvCxnSpPr>
          <p:spPr>
            <a:xfrm>
              <a:off x="8706339" y="2299654"/>
              <a:ext cx="0" cy="11254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98ACA8-D414-77C5-64B2-ABAFDA54A1E5}"/>
              </a:ext>
            </a:extLst>
          </p:cNvPr>
          <p:cNvSpPr txBox="1"/>
          <p:nvPr/>
        </p:nvSpPr>
        <p:spPr>
          <a:xfrm>
            <a:off x="7930661" y="2237075"/>
            <a:ext cx="166467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Unmanaged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2ABA44-75CC-8740-212E-14CC526B7174}"/>
              </a:ext>
            </a:extLst>
          </p:cNvPr>
          <p:cNvSpPr txBox="1"/>
          <p:nvPr/>
        </p:nvSpPr>
        <p:spPr>
          <a:xfrm>
            <a:off x="7930660" y="5388366"/>
            <a:ext cx="1664677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 err="1"/>
              <a:t>Managed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F2B6744-6500-DC46-C90D-4FA482ADF0DF}"/>
              </a:ext>
            </a:extLst>
          </p:cNvPr>
          <p:cNvSpPr/>
          <p:nvPr/>
        </p:nvSpPr>
        <p:spPr>
          <a:xfrm>
            <a:off x="7250722" y="3173045"/>
            <a:ext cx="3024552" cy="2711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9BC71-3FC5-AA15-1B98-1246187AA881}"/>
              </a:ext>
            </a:extLst>
          </p:cNvPr>
          <p:cNvSpPr txBox="1"/>
          <p:nvPr/>
        </p:nvSpPr>
        <p:spPr>
          <a:xfrm>
            <a:off x="7250722" y="3144979"/>
            <a:ext cx="79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CLR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8314D-7DFF-CC8B-9F29-7928C1660BF0}"/>
              </a:ext>
            </a:extLst>
          </p:cNvPr>
          <p:cNvSpPr txBox="1"/>
          <p:nvPr/>
        </p:nvSpPr>
        <p:spPr>
          <a:xfrm>
            <a:off x="9226061" y="1760430"/>
            <a:ext cx="2743200" cy="36933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CandidateVectorSearch.dll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D0C2AF-AB26-1456-34AC-170F583CBC1E}"/>
              </a:ext>
            </a:extLst>
          </p:cNvPr>
          <p:cNvSpPr txBox="1"/>
          <p:nvPr/>
        </p:nvSpPr>
        <p:spPr>
          <a:xfrm>
            <a:off x="9226061" y="5992297"/>
            <a:ext cx="2743200" cy="369332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CandidateSearch.dll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20F033A-44E3-8826-E5D4-B56E1696A5FD}"/>
              </a:ext>
            </a:extLst>
          </p:cNvPr>
          <p:cNvCxnSpPr>
            <a:stCxn id="10" idx="2"/>
            <a:endCxn id="19" idx="3"/>
          </p:cNvCxnSpPr>
          <p:nvPr/>
        </p:nvCxnSpPr>
        <p:spPr>
          <a:xfrm rot="5400000">
            <a:off x="9950511" y="1774590"/>
            <a:ext cx="291979" cy="1002323"/>
          </a:xfrm>
          <a:prstGeom prst="bentConnector2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6800152-3BE0-31A7-0ED2-3C89496F26D6}"/>
              </a:ext>
            </a:extLst>
          </p:cNvPr>
          <p:cNvCxnSpPr>
            <a:stCxn id="12" idx="0"/>
            <a:endCxn id="20" idx="3"/>
          </p:cNvCxnSpPr>
          <p:nvPr/>
        </p:nvCxnSpPr>
        <p:spPr>
          <a:xfrm rot="16200000" flipV="1">
            <a:off x="9886867" y="5281503"/>
            <a:ext cx="419265" cy="1002324"/>
          </a:xfrm>
          <a:prstGeom prst="bentConnector2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9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C635-BF27-BF0A-2F98-D6E47D5CA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Marshalling Big Matrices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9637C-8DE6-8DB6-2737-B7011080A8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Marshalling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matrices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dense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impossible,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simply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Thought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marshal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column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indices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array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defines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point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starts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That‘s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basically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CSR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format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diagram of a compressing number&#10;&#10;Description automatically generated with medium confidence">
            <a:extLst>
              <a:ext uri="{FF2B5EF4-FFF2-40B4-BE49-F238E27FC236}">
                <a16:creationId xmlns:a16="http://schemas.microsoft.com/office/drawing/2014/main" id="{2E620EC1-A3F9-B2AB-D30D-F18670A1AD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8391"/>
            <a:ext cx="5643863" cy="3101217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3D755-0EA2-C670-4F12-5D74CE37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9B25C8-9D74-D1C8-D08A-ABC277535D3D}"/>
              </a:ext>
            </a:extLst>
          </p:cNvPr>
          <p:cNvSpPr txBox="1"/>
          <p:nvPr/>
        </p:nvSpPr>
        <p:spPr>
          <a:xfrm>
            <a:off x="6096000" y="1601392"/>
            <a:ext cx="5001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Can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spot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mistake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official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nvidia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1200" dirty="0" err="1">
                <a:latin typeface="Segoe UI" panose="020B0502040204020203" pitchFamily="34" charset="0"/>
                <a:cs typeface="Segoe UI" panose="020B0502040204020203" pitchFamily="34" charset="0"/>
              </a:rPr>
              <a:t>docs</a:t>
            </a:r>
            <a:r>
              <a:rPr lang="de-AT" sz="1200" dirty="0"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52404-77EF-4C0C-4BE0-FBCA01BFF0D9}"/>
              </a:ext>
            </a:extLst>
          </p:cNvPr>
          <p:cNvSpPr txBox="1"/>
          <p:nvPr/>
        </p:nvSpPr>
        <p:spPr>
          <a:xfrm rot="16200000">
            <a:off x="4422281" y="3305888"/>
            <a:ext cx="3101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</a:t>
            </a:r>
            <a:r>
              <a:rPr lang="pt-BR" sz="1000" dirty="0"/>
              <a:t>docs.nvidia.com/cuda/cusparse/</a:t>
            </a:r>
            <a:r>
              <a:rPr lang="de-AT" sz="1000" dirty="0"/>
              <a:t>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19572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DBD2DFD-8892-0FC9-311A-5B0F5895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Benchmarks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C14DDA-5B7D-F474-AB36-D3756B5B1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Intel Core i7-1185G7 [4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cores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@ 1.8 – 3.0 GHz]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16 GB DDR4 RAM [3200 MT/s,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unknown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CAS]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Nvidia T500 [2 GB VRAM]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1001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simulated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9A7C1-5FF4-BF83-5AD4-7983519D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54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3" y="257452"/>
            <a:ext cx="9526552" cy="6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0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3" y="257452"/>
            <a:ext cx="9526552" cy="6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4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memory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occupancy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int64, int32, int32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3" y="257452"/>
            <a:ext cx="9526552" cy="634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60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DA8DDE-01E3-CC5F-3118-6890C336B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41</a:t>
            </a:fld>
            <a:endParaRPr lang="en-US"/>
          </a:p>
        </p:txBody>
      </p:sp>
      <p:pic>
        <p:nvPicPr>
          <p:cNvPr id="4" name="Picture 3" descr="A person in a black robe&#10;&#10;Description automatically generated">
            <a:extLst>
              <a:ext uri="{FF2B5EF4-FFF2-40B4-BE49-F238E27FC236}">
                <a16:creationId xmlns:a16="http://schemas.microsoft.com/office/drawing/2014/main" id="{ABD19800-FCFE-C6FE-5FE0-DF33648A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67" y="694262"/>
            <a:ext cx="9834465" cy="546947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49E34-B92A-8EA5-BA32-8B8C9A6848BD}"/>
              </a:ext>
            </a:extLst>
          </p:cNvPr>
          <p:cNvSpPr txBox="1"/>
          <p:nvPr/>
        </p:nvSpPr>
        <p:spPr>
          <a:xfrm rot="16200000">
            <a:off x="-1123536" y="3861435"/>
            <a:ext cx="43583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</a:t>
            </a:r>
            <a:r>
              <a:rPr lang="de-AT" sz="1000" dirty="0" err="1"/>
              <a:t>Morbius</a:t>
            </a:r>
            <a:r>
              <a:rPr lang="de-AT" sz="1000" dirty="0"/>
              <a:t> © Marvel Entertainment, LLC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996231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2723" y="257452"/>
            <a:ext cx="9526553" cy="6343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57E3D6-4C59-9894-B1E9-B258E9AA0CCF}"/>
              </a:ext>
            </a:extLst>
          </p:cNvPr>
          <p:cNvSpPr txBox="1"/>
          <p:nvPr/>
        </p:nvSpPr>
        <p:spPr>
          <a:xfrm rot="16200000">
            <a:off x="-2162360" y="3244335"/>
            <a:ext cx="6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Database: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SwissPort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752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3" y="257452"/>
            <a:ext cx="9526552" cy="6343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B7E081-38AD-FC7B-5187-C452B63478C5}"/>
              </a:ext>
            </a:extLst>
          </p:cNvPr>
          <p:cNvSpPr txBox="1"/>
          <p:nvPr/>
        </p:nvSpPr>
        <p:spPr>
          <a:xfrm rot="16200000">
            <a:off x="-2162360" y="3244335"/>
            <a:ext cx="6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Database: Cas9 + 10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207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4" y="257452"/>
            <a:ext cx="9526550" cy="63430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CDE989-BFE9-75D4-D6CB-2793885D6972}"/>
              </a:ext>
            </a:extLst>
          </p:cNvPr>
          <p:cNvSpPr txBox="1"/>
          <p:nvPr/>
        </p:nvSpPr>
        <p:spPr>
          <a:xfrm rot="16200000">
            <a:off x="-2162360" y="3244335"/>
            <a:ext cx="6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Database: Cas9 + 10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94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332723" y="257452"/>
            <a:ext cx="9526552" cy="6343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4932AD-282B-FBB1-5252-7A032B2E7932}"/>
              </a:ext>
            </a:extLst>
          </p:cNvPr>
          <p:cNvSpPr txBox="1"/>
          <p:nvPr/>
        </p:nvSpPr>
        <p:spPr>
          <a:xfrm rot="16200000">
            <a:off x="-2162360" y="3244335"/>
            <a:ext cx="6343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Database: Cas9 +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SwissPort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4176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946832-4F5C-C707-9667-89E62F22D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297C-B7E9-A8D2-7986-7201CF45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3DC0B8-DB50-C004-1E83-D787B4F1A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788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86DF3D-D838-2368-3CB2-ADA9FD7D5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Future Work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C6F65-AA38-35EF-1904-F168DE288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  <a:r>
              <a:rPr lang="de-AT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754977D-722C-A113-629D-90847E93C9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scoring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fragments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Extensive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testing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A5F81-F35D-7EA3-8C01-C93D3FE95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de-AT" sz="3600" dirty="0">
                <a:latin typeface="Segoe UI" panose="020B0502040204020203" pitchFamily="34" charset="0"/>
                <a:cs typeface="Segoe UI" panose="020B0502040204020203" pitchFamily="34" charset="0"/>
              </a:rPr>
              <a:t>Not </a:t>
            </a:r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done</a:t>
            </a:r>
            <a:r>
              <a:rPr lang="de-AT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sz="36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600" dirty="0" err="1">
                <a:latin typeface="Segoe UI" panose="020B0502040204020203" pitchFamily="34" charset="0"/>
                <a:cs typeface="Segoe UI" panose="020B0502040204020203" pitchFamily="34" charset="0"/>
              </a:rPr>
              <a:t>me</a:t>
            </a:r>
            <a:endParaRPr lang="en-US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B289-E09E-2173-1A10-FC0C50D2976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Out-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-core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Mixed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types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Going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matrix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tensor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Going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open source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GPU/TPU/NPU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computing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e.g.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OpenCL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C89F30-BFDF-9D63-CF40-CEA86775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25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6A0854-AB73-EFA6-4E01-A194442A4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Takeaways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20AF86D-C975-3F49-C9AB-FD769F04D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Don‘t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scared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something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Failing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programmers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/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experience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Reach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out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doing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similar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stuff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people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actually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don‘t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might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nice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Order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operations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actually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matters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don‘t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get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lost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optimization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note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self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D6F8-00E6-73DF-C43B-193B755E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73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Chucky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Schluz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, Frank MD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Eigen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Sarah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Eigen, FAER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IMP, FWF &amp; FH OÖ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Nvidia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Cuda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Microsoft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GitHub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50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  <p:pic>
        <p:nvPicPr>
          <p:cNvPr id="18" name="Picture 17" descr="An owl wearing a graduation cap and holding a book&#10;&#10;Description automatically generated">
            <a:extLst>
              <a:ext uri="{FF2B5EF4-FFF2-40B4-BE49-F238E27FC236}">
                <a16:creationId xmlns:a16="http://schemas.microsoft.com/office/drawing/2014/main" id="{CD6E6125-0DF4-69FD-C90B-7E10929FDE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76" y="831957"/>
            <a:ext cx="1714286" cy="1714286"/>
          </a:xfrm>
          <a:prstGeom prst="rect">
            <a:avLst/>
          </a:prstGeom>
        </p:spPr>
      </p:pic>
      <p:pic>
        <p:nvPicPr>
          <p:cNvPr id="22" name="Picture 21" descr="A cartoon of a person&#10;&#10;Description automatically generated">
            <a:extLst>
              <a:ext uri="{FF2B5EF4-FFF2-40B4-BE49-F238E27FC236}">
                <a16:creationId xmlns:a16="http://schemas.microsoft.com/office/drawing/2014/main" id="{8772911F-403A-33CA-4F24-A095D7F515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2970213"/>
            <a:ext cx="914400" cy="914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67FDAE-0FA8-AA49-4F69-6F0B716A9C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1076" y="4382574"/>
            <a:ext cx="1714286" cy="1714286"/>
          </a:xfrm>
          <a:prstGeom prst="rect">
            <a:avLst/>
          </a:prstGeom>
        </p:spPr>
      </p:pic>
      <p:pic>
        <p:nvPicPr>
          <p:cNvPr id="20" name="Picture 19" descr="A pixelated strawberry on a black background&#10;&#10;Description automatically generated">
            <a:extLst>
              <a:ext uri="{FF2B5EF4-FFF2-40B4-BE49-F238E27FC236}">
                <a16:creationId xmlns:a16="http://schemas.microsoft.com/office/drawing/2014/main" id="{D4C4B25F-E278-C6BC-2A64-CD1443C3D2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76" y="2570270"/>
            <a:ext cx="1714286" cy="1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6B03D-5689-9C3E-E71D-F2BB1722A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https://github.com/hgb-bin-proteomics/NC_Annika_prototypes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https://github.com/hgb-bin-proteomics/CandidateVectorSearch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https://github.com/sarah-ek/faer-rs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https://eigen.tuxfamily.org/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22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434243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6EBCA46D-90DA-8EFB-B946-EC671EB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DF0B3D2-0F35-5F1B-6D1F-0AC679E23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542EA4-0F48-7D89-222C-304D5E2B1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11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04F52-DCC2-A218-D35A-96A36BEBF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E2776A1E-251D-D437-DADE-BFA3023E4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806" y="158261"/>
            <a:ext cx="9250387" cy="65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21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1139</Words>
  <Application>Microsoft Office PowerPoint</Application>
  <PresentationFormat>Widescreen</PresentationFormat>
  <Paragraphs>242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Segoe UI</vt:lpstr>
      <vt:lpstr>Office Theme</vt:lpstr>
      <vt:lpstr>Solving big problems on small computers</vt:lpstr>
      <vt:lpstr>The Problem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quest of choosing the the right technology stack</vt:lpstr>
      <vt:lpstr>Q: What is the fastest?</vt:lpstr>
      <vt:lpstr>Q: What is the fastest?</vt:lpstr>
      <vt:lpstr>Q: What is the fastest if I am steering?</vt:lpstr>
      <vt:lpstr>Q: What is the fastest if I am steering?</vt:lpstr>
      <vt:lpstr>Q: What is the fastest?</vt:lpstr>
      <vt:lpstr>Q: What is the fastest?</vt:lpstr>
      <vt:lpstr>Q: What is the fastest for MS Annika?</vt:lpstr>
      <vt:lpstr>Q: What is the fastest for MS Annika?</vt:lpstr>
      <vt:lpstr>Prototypes</vt:lpstr>
      <vt:lpstr>Results</vt:lpstr>
      <vt:lpstr>The tale of how I accidentally re-invented compressed sparse row format</vt:lpstr>
      <vt:lpstr>Challenges</vt:lpstr>
      <vt:lpstr>Challenges</vt:lpstr>
      <vt:lpstr>Marshalling Big Matrices</vt:lpstr>
      <vt:lpstr>Marshalling Big Matrices</vt:lpstr>
      <vt:lpstr>Marshalling Big Matrices</vt:lpstr>
      <vt:lpstr>Benchmarks</vt:lpstr>
      <vt:lpstr>PowerPoint Presentation</vt:lpstr>
      <vt:lpstr>PowerPoint Presentation</vt:lpstr>
      <vt:lpstr>PowerPoint Presentation</vt:lpstr>
      <vt:lpstr>PowerPoint Presentation</vt:lpstr>
      <vt:lpstr>The End Product</vt:lpstr>
      <vt:lpstr>PowerPoint Presentation</vt:lpstr>
      <vt:lpstr>PowerPoint Presentation</vt:lpstr>
      <vt:lpstr>PowerPoint Presentation</vt:lpstr>
      <vt:lpstr>PowerPoint Presentation</vt:lpstr>
      <vt:lpstr>Conclusions</vt:lpstr>
      <vt:lpstr>Future Work</vt:lpstr>
      <vt:lpstr>Takeaways</vt:lpstr>
      <vt:lpstr>Acknowledgements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45</cp:revision>
  <dcterms:created xsi:type="dcterms:W3CDTF">2024-02-08T12:43:48Z</dcterms:created>
  <dcterms:modified xsi:type="dcterms:W3CDTF">2024-03-13T17:27:41Z</dcterms:modified>
</cp:coreProperties>
</file>